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öffler, Frank" initials="LF" lastIdx="0" clrIdx="0">
    <p:extLst>
      <p:ext uri="{19B8F6BF-5375-455C-9EA6-DF929625EA0E}">
        <p15:presenceInfo xmlns:p15="http://schemas.microsoft.com/office/powerpoint/2012/main" userId="Löffler, Fran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85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30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64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67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577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30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09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06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13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15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40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B3CC-96DD-4A70-8BA2-BF5EC5C8B503}" type="datetimeFigureOut">
              <a:rPr lang="de-DE" smtClean="0"/>
              <a:t>03.03.2026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83452-1B61-47C4-9A00-9E90E5040D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18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4" descr="Logo&amp;Text-klei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1032" y="1151774"/>
            <a:ext cx="834866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feld 5"/>
          <p:cNvSpPr txBox="1"/>
          <p:nvPr/>
        </p:nvSpPr>
        <p:spPr>
          <a:xfrm>
            <a:off x="1558842" y="3745832"/>
            <a:ext cx="9454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/>
              <a:t>Stufenpflegschaftsabend 2, Jahrgangsstufe 2</a:t>
            </a:r>
          </a:p>
        </p:txBody>
      </p:sp>
    </p:spTree>
    <p:extLst>
      <p:ext uri="{BB962C8B-B14F-4D97-AF65-F5344CB8AC3E}">
        <p14:creationId xmlns:p14="http://schemas.microsoft.com/office/powerpoint/2010/main" val="416450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8302428" y="328863"/>
            <a:ext cx="3360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Abitur 2026: Schriftliches Abitur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6B2FE9F-4214-0384-D354-772848ABF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675" y="229424"/>
            <a:ext cx="4961855" cy="653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8542422" y="411580"/>
            <a:ext cx="3400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Abitur 2026: Schriftliches Abitur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CF5F260-2A30-9674-44B2-1D2DB42FA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055" y="154489"/>
            <a:ext cx="4956016" cy="654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65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810197" y="671691"/>
            <a:ext cx="107452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Regelungen fürs Abitur 2026: 	</a:t>
            </a:r>
          </a:p>
          <a:p>
            <a:endParaRPr lang="de-DE" sz="2800" dirty="0"/>
          </a:p>
          <a:p>
            <a:pPr marL="457200" indent="-457200">
              <a:buFontTx/>
              <a:buChar char="-"/>
            </a:pPr>
            <a:r>
              <a:rPr lang="de-DE" sz="2800" dirty="0"/>
              <a:t>Bei 0 Punkten im </a:t>
            </a:r>
            <a:r>
              <a:rPr lang="de-DE" sz="2800" u="sng" dirty="0"/>
              <a:t>schriftlichen</a:t>
            </a:r>
            <a:r>
              <a:rPr lang="de-DE" sz="2800" dirty="0"/>
              <a:t> Abitur </a:t>
            </a:r>
            <a:r>
              <a:rPr lang="de-DE" sz="2800" dirty="0">
                <a:sym typeface="Wingdings" panose="05000000000000000000" pitchFamily="2" charset="2"/>
              </a:rPr>
              <a:t> 3 Punkte </a:t>
            </a:r>
            <a:r>
              <a:rPr lang="de-DE" sz="2800" dirty="0"/>
              <a:t>in der zusätzlichen mündlichen Prüfung notwendig</a:t>
            </a:r>
          </a:p>
          <a:p>
            <a:pPr marL="457200" indent="-457200">
              <a:buFontTx/>
              <a:buChar char="-"/>
            </a:pPr>
            <a:r>
              <a:rPr lang="de-DE" sz="2800" dirty="0"/>
              <a:t>Bei 0 Punkten im </a:t>
            </a:r>
            <a:r>
              <a:rPr lang="de-DE" sz="2800" u="sng" dirty="0"/>
              <a:t>mündlichen</a:t>
            </a:r>
            <a:r>
              <a:rPr lang="de-DE" sz="2800" dirty="0"/>
              <a:t> Abitur </a:t>
            </a:r>
            <a:r>
              <a:rPr lang="de-DE" sz="2800" dirty="0">
                <a:sym typeface="Wingdings" panose="05000000000000000000" pitchFamily="2" charset="2"/>
              </a:rPr>
              <a:t> zusätzliche mündliche Prüfung  2 Punkte notwendig </a:t>
            </a:r>
            <a:endParaRPr lang="de-DE" sz="2800" dirty="0"/>
          </a:p>
          <a:p>
            <a:endParaRPr lang="de-DE" sz="2800" b="1" dirty="0"/>
          </a:p>
          <a:p>
            <a:r>
              <a:rPr lang="de-DE" sz="2800" b="1" dirty="0"/>
              <a:t>Wiederholungsmöglichkeiten:</a:t>
            </a:r>
          </a:p>
          <a:p>
            <a:endParaRPr lang="de-DE" sz="2800" dirty="0"/>
          </a:p>
          <a:p>
            <a:pPr marL="457200" indent="-457200">
              <a:buFontTx/>
              <a:buChar char="-"/>
            </a:pPr>
            <a:r>
              <a:rPr lang="de-D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Nichtzulassung zur mündlichen Prüfung nach 12.2 </a:t>
            </a:r>
            <a:r>
              <a:rPr lang="de-D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</a:p>
          <a:p>
            <a:r>
              <a:rPr lang="de-D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</a:t>
            </a:r>
            <a:r>
              <a:rPr lang="de-D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Wiederholung von 12.1 und 12.2</a:t>
            </a:r>
          </a:p>
          <a:p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4190971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058850" y="470189"/>
            <a:ext cx="1013861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Mündliche Prüfung</a:t>
            </a:r>
          </a:p>
          <a:p>
            <a:endParaRPr lang="de-DE" dirty="0"/>
          </a:p>
          <a:p>
            <a:r>
              <a:rPr lang="de-DE" sz="2000" dirty="0"/>
              <a:t>- Dauer: 20 min.</a:t>
            </a:r>
          </a:p>
          <a:p>
            <a:r>
              <a:rPr lang="de-DE" sz="2000" dirty="0"/>
              <a:t>- Vorbereitung: 20 min.</a:t>
            </a:r>
          </a:p>
          <a:p>
            <a:endParaRPr lang="de-DE" sz="2000" dirty="0"/>
          </a:p>
          <a:p>
            <a:r>
              <a:rPr lang="de-DE" sz="2000" dirty="0"/>
              <a:t>Gemäß § 26 Abs. 6 AGVO soll der Prüfling in der mündlichen Prüfung „das Prüfungsthema oder die Prüfungsaufgaben in zusammenhängender Rede darstellen und in einem anschließenden Prüfungsgespräch in größere fachliche und fachübergreifende Zusammenhänge einordnen.“ </a:t>
            </a:r>
          </a:p>
          <a:p>
            <a:pPr marL="285750" indent="-285750">
              <a:buFontTx/>
              <a:buChar char="-"/>
            </a:pPr>
            <a:endParaRPr lang="de-DE" sz="2000" dirty="0"/>
          </a:p>
          <a:p>
            <a:r>
              <a:rPr lang="de-DE" sz="2000" dirty="0"/>
              <a:t>„Die Prüfung beginnt mit einem selbstständigen, ca. 10-minütigen Vortrag des Prüflings zur vorgelegten Aufgabe. Das anschließende Prüfungsgespräch soll sich neben unmittelbaren Rückfragen und/oder Erweiterungen des Umfelds der Aufgabe auf weitere Themen der Bildungs- und Lehrpläne beziehen.“</a:t>
            </a:r>
          </a:p>
          <a:p>
            <a:endParaRPr lang="de-DE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2000" dirty="0">
                <a:sym typeface="Wingdings" panose="05000000000000000000" pitchFamily="2" charset="2"/>
              </a:rPr>
              <a:t>Schüler/-in muss die ersten 10 min. selbst bestreiten (entlang der vorgelegten Leitfragen)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2000" dirty="0">
                <a:sym typeface="Wingdings" panose="05000000000000000000" pitchFamily="2" charset="2"/>
              </a:rPr>
              <a:t>Ist ihm/ihr dies nicht möglich, fließt es in die Bewertung ein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sz="2000" dirty="0">
              <a:sym typeface="Wingdings" panose="05000000000000000000" pitchFamily="2" charset="2"/>
            </a:endParaRPr>
          </a:p>
          <a:p>
            <a:r>
              <a:rPr lang="de-DE" sz="2000" dirty="0">
                <a:sym typeface="Wingdings" panose="05000000000000000000" pitchFamily="2" charset="2"/>
              </a:rPr>
              <a:t>Aufgaben aus dem Bereich des schriftlichen Abiturs können nicht Gegenstand der mündlichen Prüfung sein</a:t>
            </a:r>
            <a:endParaRPr lang="de-DE" sz="2000" dirty="0"/>
          </a:p>
          <a:p>
            <a:pPr marL="285750" indent="-285750">
              <a:buFontTx/>
              <a:buChar char="-"/>
            </a:pPr>
            <a:endParaRPr lang="de-DE" sz="20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358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226441" y="231122"/>
            <a:ext cx="9160042" cy="6196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Wichtige Termine:</a:t>
            </a:r>
          </a:p>
          <a:p>
            <a:endParaRPr lang="de-DE" b="1" dirty="0"/>
          </a:p>
          <a:p>
            <a:pPr>
              <a:lnSpc>
                <a:spcPts val="2000"/>
              </a:lnSpc>
            </a:pPr>
            <a:r>
              <a:rPr lang="de-DE" sz="1900" dirty="0"/>
              <a:t>Fachpraktisches Abitur BK:					26.03.2026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Fachpraktisches </a:t>
            </a:r>
            <a:r>
              <a:rPr lang="de-DE" sz="1900"/>
              <a:t>Abitur Sport:</a:t>
            </a:r>
            <a:r>
              <a:rPr lang="de-DE" sz="1900" dirty="0"/>
              <a:t>		</a:t>
            </a:r>
            <a:r>
              <a:rPr lang="de-DE" sz="1900"/>
              <a:t>		15.06.- 18.06.2026</a:t>
            </a: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							</a:t>
            </a:r>
          </a:p>
          <a:p>
            <a:pPr>
              <a:lnSpc>
                <a:spcPts val="2000"/>
              </a:lnSpc>
            </a:pPr>
            <a:r>
              <a:rPr lang="de-DE" sz="1900" dirty="0"/>
              <a:t>Kommunikationsprüfung:					13.03.2026  (F/</a:t>
            </a:r>
            <a:r>
              <a:rPr lang="de-DE" sz="1900" dirty="0" err="1"/>
              <a:t>Por</a:t>
            </a:r>
            <a:r>
              <a:rPr lang="de-DE" sz="1900" dirty="0"/>
              <a:t>)</a:t>
            </a:r>
          </a:p>
          <a:p>
            <a:r>
              <a:rPr lang="de-DE" sz="1900" dirty="0"/>
              <a:t>							16.03.2026  (E)</a:t>
            </a:r>
          </a:p>
          <a:p>
            <a:r>
              <a:rPr lang="de-DE" sz="1900" dirty="0"/>
              <a:t>							</a:t>
            </a:r>
          </a:p>
          <a:p>
            <a:pPr>
              <a:lnSpc>
                <a:spcPts val="2000"/>
              </a:lnSpc>
            </a:pPr>
            <a:r>
              <a:rPr lang="de-DE" sz="1900" dirty="0"/>
              <a:t>Informationen zum schriftlichen Abitur („Vergatterung“)		13.04.2026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Woche vor Beginn der schriftl. Prüf. ist </a:t>
            </a:r>
            <a:r>
              <a:rPr lang="de-DE" sz="1900" b="1" dirty="0"/>
              <a:t>nicht unterrichtsfrei</a:t>
            </a:r>
            <a:r>
              <a:rPr lang="de-DE" sz="1900" dirty="0"/>
              <a:t>:	Fr, 17.04.26 (Latein)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Wiederbeginn Unterricht für JS 2:				Mo, 11.05.2026 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Abschluss GFS:						22.05.2026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Eröffnung der Abiturergebnisse:				02.07.2026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Mündliches Abitur:					07.07 (nachm.).-								09.07.2026</a:t>
            </a:r>
          </a:p>
          <a:p>
            <a:pPr>
              <a:lnSpc>
                <a:spcPts val="2000"/>
              </a:lnSpc>
            </a:pPr>
            <a:endParaRPr lang="de-DE" sz="1900" dirty="0"/>
          </a:p>
          <a:p>
            <a:pPr>
              <a:lnSpc>
                <a:spcPts val="2000"/>
              </a:lnSpc>
            </a:pPr>
            <a:r>
              <a:rPr lang="de-DE" sz="1900" dirty="0"/>
              <a:t>Zeugnisübergabe:						09.07.2026</a:t>
            </a:r>
          </a:p>
        </p:txBody>
      </p:sp>
    </p:spTree>
    <p:extLst>
      <p:ext uri="{BB962C8B-B14F-4D97-AF65-F5344CB8AC3E}">
        <p14:creationId xmlns:p14="http://schemas.microsoft.com/office/powerpoint/2010/main" val="2155074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Breitbild</PresentationFormat>
  <Paragraphs>47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Landeshauptstadt Stuttgart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Löffler, Frank</dc:creator>
  <cp:lastModifiedBy>Löffler, Frank</cp:lastModifiedBy>
  <cp:revision>57</cp:revision>
  <dcterms:created xsi:type="dcterms:W3CDTF">2021-03-05T09:48:50Z</dcterms:created>
  <dcterms:modified xsi:type="dcterms:W3CDTF">2026-03-03T08:06:15Z</dcterms:modified>
</cp:coreProperties>
</file>